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73" r:id="rId9"/>
    <p:sldId id="262" r:id="rId10"/>
    <p:sldId id="265" r:id="rId11"/>
    <p:sldId id="276" r:id="rId12"/>
    <p:sldId id="278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9CCA"/>
    <a:srgbClr val="889CCB"/>
    <a:srgbClr val="879ACB"/>
    <a:srgbClr val="5C85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6" autoAdjust="0"/>
    <p:restoredTop sz="94660"/>
  </p:normalViewPr>
  <p:slideViewPr>
    <p:cSldViewPr>
      <p:cViewPr>
        <p:scale>
          <a:sx n="64" d="100"/>
          <a:sy n="64" d="100"/>
        </p:scale>
        <p:origin x="-1008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92E4F-6F7F-41C6-831A-A445175FF7C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EC34E7-57C8-4CFB-8888-68FCE29EE06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92E4F-6F7F-41C6-831A-A445175FF7C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EC34E7-57C8-4CFB-8888-68FCE29EE06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92E4F-6F7F-41C6-831A-A445175FF7C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EC34E7-57C8-4CFB-8888-68FCE29EE06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92E4F-6F7F-41C6-831A-A445175FF7C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EC34E7-57C8-4CFB-8888-68FCE29EE06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92E4F-6F7F-41C6-831A-A445175FF7C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EC34E7-57C8-4CFB-8888-68FCE29EE06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92E4F-6F7F-41C6-831A-A445175FF7C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EC34E7-57C8-4CFB-8888-68FCE29EE06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92E4F-6F7F-41C6-831A-A445175FF7C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EC34E7-57C8-4CFB-8888-68FCE29EE06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92E4F-6F7F-41C6-831A-A445175FF7C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EC34E7-57C8-4CFB-8888-68FCE29EE06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92E4F-6F7F-41C6-831A-A445175FF7C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EC34E7-57C8-4CFB-8888-68FCE29EE06C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92E4F-6F7F-41C6-831A-A445175FF7C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C34E7-57C8-4CFB-8888-68FCE29EE0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92E4F-6F7F-41C6-831A-A445175FF7C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C34E7-57C8-4CFB-8888-68FCE29EE06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D0992E4F-6F7F-41C6-831A-A445175FF7C5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09EC34E7-57C8-4CFB-8888-68FCE29EE06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wav"/><Relationship Id="rId2" Type="http://schemas.microsoft.com/office/2007/relationships/media" Target="../media/media10.wav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microsoft.com/office/2007/relationships/hdphoto" Target="../media/hdphoto4.wdp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2.png"/><Relationship Id="rId5" Type="http://schemas.microsoft.com/office/2007/relationships/hdphoto" Target="../media/hdphoto5.wdp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wav"/><Relationship Id="rId2" Type="http://schemas.microsoft.com/office/2007/relationships/media" Target="../media/media14.wav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340768"/>
            <a:ext cx="7543800" cy="2152650"/>
          </a:xfrm>
        </p:spPr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Перенос слов</a:t>
            </a:r>
            <a:endParaRPr lang="ru-RU" b="1" dirty="0"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00190" y="3284984"/>
            <a:ext cx="360040" cy="936104"/>
          </a:xfrm>
          <a:prstGeom prst="rect">
            <a:avLst/>
          </a:prstGeom>
          <a:solidFill>
            <a:srgbClr val="889CCA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Титульный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24528" y="58052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986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760"/>
    </mc:Choice>
    <mc:Fallback>
      <p:transition spd="slow" advTm="267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  <p14:stopEvt time="2676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9905" y="1844824"/>
            <a:ext cx="6672064" cy="2952328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ru-RU" sz="4000" dirty="0">
                <a:effectLst/>
                <a:latin typeface="Arial Black" panose="020B0A04020102020204" pitchFamily="34" charset="0"/>
              </a:rPr>
              <a:t>«Порядок в тетради — порядок в голове</a:t>
            </a:r>
            <a:r>
              <a:rPr lang="ru-RU" sz="4000" dirty="0" smtClean="0">
                <a:effectLst/>
                <a:latin typeface="Arial Black" panose="020B0A04020102020204" pitchFamily="34" charset="0"/>
              </a:rPr>
              <a:t>».</a:t>
            </a:r>
            <a:endParaRPr lang="ru-RU" sz="4000" dirty="0">
              <a:effectLst/>
              <a:latin typeface="Arial Black" panose="020B0A040201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692696"/>
            <a:ext cx="7543800" cy="914400"/>
          </a:xfrm>
        </p:spPr>
        <p:txBody>
          <a:bodyPr/>
          <a:lstStyle/>
          <a:p>
            <a:r>
              <a:rPr lang="ru-RU" dirty="0" smtClean="0">
                <a:latin typeface="Arial Black" panose="020B0A04020102020204" pitchFamily="34" charset="0"/>
              </a:rPr>
              <a:t>Высказывание: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7188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000" flipH="1">
            <a:off x="5127842" y="3868211"/>
            <a:ext cx="4590316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35298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216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973"/>
    </mc:Choice>
    <mc:Fallback>
      <p:transition spd="slow" advTm="269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  <p14:stopEvt time="26973" objId="4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1412776"/>
            <a:ext cx="8640960" cy="1440160"/>
          </a:xfrm>
        </p:spPr>
        <p:txBody>
          <a:bodyPr/>
          <a:lstStyle/>
          <a:p>
            <a:r>
              <a:rPr lang="ru-RU" sz="5400" dirty="0">
                <a:latin typeface="Arial Black" panose="020B0A04020102020204" pitchFamily="34" charset="0"/>
              </a:rPr>
              <a:t>Вставь пропущенные буквы:</a:t>
            </a:r>
            <a:br>
              <a:rPr lang="ru-RU" sz="5400" dirty="0">
                <a:latin typeface="Arial Black" panose="020B0A04020102020204" pitchFamily="34" charset="0"/>
              </a:rPr>
            </a:br>
            <a:endParaRPr lang="ru-RU" dirty="0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899592" y="1845352"/>
            <a:ext cx="6192688" cy="47525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РОМ_ШКА, </a:t>
            </a:r>
            <a:br>
              <a:rPr lang="ru-RU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</a:br>
            <a:r>
              <a:rPr lang="ru-RU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ДОР_ГА, </a:t>
            </a:r>
            <a:br>
              <a:rPr lang="ru-RU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</a:br>
            <a:r>
              <a:rPr lang="ru-RU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Б_БОЧКА, </a:t>
            </a:r>
            <a:br>
              <a:rPr lang="ru-RU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</a:br>
            <a:r>
              <a:rPr lang="ru-RU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Г_РОД, </a:t>
            </a:r>
            <a:br>
              <a:rPr lang="ru-RU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</a:br>
            <a:r>
              <a:rPr lang="ru-RU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МАШ_НА.</a:t>
            </a:r>
            <a:r>
              <a:rPr lang="ru-RU" dirty="0" smtClean="0">
                <a:solidFill>
                  <a:schemeClr val="bg1"/>
                </a:solidFill>
                <a:effectLst/>
              </a:rPr>
              <a:t/>
            </a:r>
            <a:br>
              <a:rPr lang="ru-RU" dirty="0" smtClean="0">
                <a:solidFill>
                  <a:schemeClr val="bg1"/>
                </a:solidFill>
                <a:effectLst/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" name="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33941" y="60145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21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889"/>
    </mc:Choice>
    <mc:Fallback>
      <p:transition spd="slow" advTm="318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31889" objId="2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9592" y="2158990"/>
            <a:ext cx="6192688" cy="4752528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РОМАШКА</a:t>
            </a:r>
            <a:r>
              <a:rPr lang="ru-RU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/>
            </a:r>
            <a:br>
              <a:rPr lang="ru-RU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</a:br>
            <a:r>
              <a:rPr lang="ru-RU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ДОРОГА, </a:t>
            </a:r>
            <a:br>
              <a:rPr lang="ru-RU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</a:br>
            <a:r>
              <a:rPr lang="ru-RU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БАБОЧКА</a:t>
            </a:r>
            <a:r>
              <a:rPr lang="ru-RU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/>
            </a:r>
            <a:br>
              <a:rPr lang="ru-RU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</a:br>
            <a:r>
              <a:rPr lang="ru-RU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ГОРОД</a:t>
            </a:r>
            <a:r>
              <a:rPr lang="ru-RU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, </a:t>
            </a:r>
            <a:r>
              <a:rPr lang="ru-RU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/>
            </a:r>
            <a:br>
              <a:rPr lang="ru-RU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</a:br>
            <a:r>
              <a:rPr lang="ru-RU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МАШИНА.</a:t>
            </a:r>
            <a:r>
              <a:rPr lang="ru-RU" dirty="0" smtClean="0">
                <a:solidFill>
                  <a:schemeClr val="bg1"/>
                </a:solidFill>
                <a:effectLst/>
              </a:rPr>
              <a:t/>
            </a:r>
            <a:br>
              <a:rPr lang="ru-RU" dirty="0" smtClean="0">
                <a:solidFill>
                  <a:schemeClr val="bg1"/>
                </a:solidFill>
                <a:effectLst/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404664"/>
            <a:ext cx="85689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Arial Black" panose="020B0A04020102020204" pitchFamily="34" charset="0"/>
              </a:rPr>
              <a:t>Вставь пропущенные буквы:</a:t>
            </a:r>
            <a:endParaRPr lang="ru-RU" sz="5400" dirty="0">
              <a:latin typeface="Arial Black" panose="020B0A04020102020204" pitchFamily="34" charset="0"/>
            </a:endParaRPr>
          </a:p>
        </p:txBody>
      </p:sp>
      <p:pic>
        <p:nvPicPr>
          <p:cNvPr id="2" name="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96536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325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185"/>
    </mc:Choice>
    <mc:Fallback>
      <p:transition spd="slow" advTm="331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33185" objId="2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1"/>
          <p:cNvSpPr>
            <a:spLocks noGrp="1"/>
          </p:cNvSpPr>
          <p:nvPr>
            <p:ph type="title"/>
          </p:nvPr>
        </p:nvSpPr>
        <p:spPr>
          <a:xfrm>
            <a:off x="755576" y="2276872"/>
            <a:ext cx="7543800" cy="2506216"/>
          </a:xfrm>
        </p:spPr>
        <p:txBody>
          <a:bodyPr/>
          <a:lstStyle/>
          <a:p>
            <a:r>
              <a:rPr lang="ru-RU" sz="5400" dirty="0">
                <a:effectLst/>
                <a:latin typeface="Arial Black" panose="020B0A04020102020204" pitchFamily="34" charset="0"/>
              </a:rPr>
              <a:t>Яма, Юра, ёжик, моя.</a:t>
            </a:r>
            <a:br>
              <a:rPr lang="ru-RU" sz="5400" dirty="0">
                <a:effectLst/>
                <a:latin typeface="Arial Black" panose="020B0A04020102020204" pitchFamily="34" charset="0"/>
              </a:rPr>
            </a:br>
            <a:endParaRPr lang="ru-RU" sz="5400" dirty="0">
              <a:latin typeface="Arial Black" panose="020B0A04020102020204" pitchFamily="34" charset="0"/>
            </a:endParaRP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0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491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828"/>
    </mc:Choice>
    <mc:Fallback>
      <p:transition spd="slow" advTm="328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31133" objId="2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1"/>
          <p:cNvSpPr>
            <a:spLocks noGrp="1"/>
          </p:cNvSpPr>
          <p:nvPr>
            <p:ph type="title"/>
          </p:nvPr>
        </p:nvSpPr>
        <p:spPr>
          <a:xfrm>
            <a:off x="755576" y="1268760"/>
            <a:ext cx="7759824" cy="3312368"/>
          </a:xfrm>
        </p:spPr>
        <p:txBody>
          <a:bodyPr/>
          <a:lstStyle/>
          <a:p>
            <a:r>
              <a:rPr lang="ru-RU" sz="5400" dirty="0" smtClean="0">
                <a:effectLst/>
                <a:latin typeface="Arial Black" panose="020B0A04020102020204" pitchFamily="34" charset="0"/>
              </a:rPr>
              <a:t>Цель: закрепить </a:t>
            </a:r>
            <a:r>
              <a:rPr lang="ru-RU" sz="5400" dirty="0">
                <a:effectLst/>
                <a:latin typeface="Arial Black" panose="020B0A04020102020204" pitchFamily="34" charset="0"/>
              </a:rPr>
              <a:t>полученные знания правила переноса слов</a:t>
            </a:r>
            <a:endParaRPr lang="ru-RU" sz="5400" dirty="0">
              <a:latin typeface="Arial Black" panose="020B0A04020102020204" pitchFamily="34" charset="0"/>
            </a:endParaRPr>
          </a:p>
        </p:txBody>
      </p:sp>
      <p:pic>
        <p:nvPicPr>
          <p:cNvPr id="2" name="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0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109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496"/>
    </mc:Choice>
    <mc:Fallback>
      <p:transition spd="slow" advTm="124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9786" objId="2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1524" y="80628"/>
            <a:ext cx="7543800" cy="1944216"/>
          </a:xfrm>
        </p:spPr>
        <p:txBody>
          <a:bodyPr/>
          <a:lstStyle/>
          <a:p>
            <a:r>
              <a:rPr lang="ru-RU" sz="5400" dirty="0">
                <a:effectLst/>
                <a:latin typeface="Arial Black" panose="020B0A04020102020204" pitchFamily="34" charset="0"/>
              </a:rPr>
              <a:t>План:</a:t>
            </a:r>
            <a:r>
              <a:rPr lang="ru-RU" dirty="0">
                <a:effectLst/>
                <a:latin typeface="Arial Black" panose="020B0A04020102020204" pitchFamily="34" charset="0"/>
              </a:rPr>
              <a:t/>
            </a:r>
            <a:br>
              <a:rPr lang="ru-RU" dirty="0">
                <a:effectLst/>
                <a:latin typeface="Arial Black" panose="020B0A04020102020204" pitchFamily="34" charset="0"/>
              </a:rPr>
            </a:b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232" y="1556792"/>
            <a:ext cx="446449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1.</a:t>
            </a:r>
            <a:r>
              <a:rPr lang="ru-RU" sz="2800" b="1" dirty="0" smtClean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Вспомнить</a:t>
            </a:r>
            <a:endParaRPr lang="ru-RU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16115" y="1556792"/>
            <a:ext cx="3816424" cy="8998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правило переноса слов.</a:t>
            </a:r>
            <a:endParaRPr lang="ru-RU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232" y="3090694"/>
            <a:ext cx="415119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2.Развить умение</a:t>
            </a:r>
            <a:endParaRPr lang="ru-RU" sz="32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60131" y="3136500"/>
            <a:ext cx="3528392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Arial Black" panose="020B0A04020102020204" pitchFamily="34" charset="0"/>
              </a:rPr>
              <a:t>п</a:t>
            </a:r>
            <a:r>
              <a:rPr lang="ru-RU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ереносить слова.</a:t>
            </a:r>
            <a:endParaRPr lang="ru-RU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2232" y="4437112"/>
            <a:ext cx="4464496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3.Научиться </a:t>
            </a:r>
            <a:endParaRPr lang="ru-RU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30654" y="4437112"/>
            <a:ext cx="4387346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выделять слова, которые нельзя переносить.</a:t>
            </a:r>
            <a:endParaRPr lang="ru-RU" dirty="0"/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93679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137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199"/>
    </mc:Choice>
    <mc:Fallback>
      <p:transition spd="slow" advTm="201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19961" objId="2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4" y="1268760"/>
            <a:ext cx="8928992" cy="4392488"/>
          </a:xfrm>
          <a:prstGeom prst="rect">
            <a:avLst/>
          </a:prstGeom>
        </p:spPr>
      </p:pic>
      <p:pic>
        <p:nvPicPr>
          <p:cNvPr id="3" name="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52520" y="62506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698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889"/>
    </mc:Choice>
    <mc:Fallback>
      <p:transition spd="slow" advTm="98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  <p14:stopEvt time="9544" objId="3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260648"/>
            <a:ext cx="8208912" cy="6408712"/>
          </a:xfrm>
        </p:spPr>
        <p:txBody>
          <a:bodyPr>
            <a:normAutofit lnSpcReduction="10000"/>
          </a:bodyPr>
          <a:lstStyle/>
          <a:p>
            <a:pPr marL="18288" indent="0">
              <a:buNone/>
            </a:pPr>
            <a:r>
              <a:rPr lang="ru-RU" sz="3600" dirty="0">
                <a:effectLst/>
                <a:latin typeface="Arial Black" panose="020B0A04020102020204" pitchFamily="34" charset="0"/>
              </a:rPr>
              <a:t>Мы изучаем перенос,</a:t>
            </a:r>
          </a:p>
          <a:p>
            <a:pPr marL="18288" indent="0">
              <a:buNone/>
            </a:pPr>
            <a:r>
              <a:rPr lang="ru-RU" sz="3600" dirty="0">
                <a:effectLst/>
                <a:latin typeface="Arial Black" panose="020B0A04020102020204" pitchFamily="34" charset="0"/>
              </a:rPr>
              <a:t>Вот как слова я перенёс:</a:t>
            </a:r>
          </a:p>
          <a:p>
            <a:pPr marL="18288" indent="0">
              <a:buNone/>
            </a:pPr>
            <a:r>
              <a:rPr lang="ru-RU" sz="3600" dirty="0">
                <a:effectLst/>
                <a:latin typeface="Arial Black" panose="020B0A04020102020204" pitchFamily="34" charset="0"/>
              </a:rPr>
              <a:t>Слова я перенёс: е-два —</a:t>
            </a:r>
          </a:p>
          <a:p>
            <a:pPr marL="18288" indent="0">
              <a:buNone/>
            </a:pPr>
            <a:r>
              <a:rPr lang="ru-RU" sz="3600" dirty="0">
                <a:effectLst/>
                <a:latin typeface="Arial Black" panose="020B0A04020102020204" pitchFamily="34" charset="0"/>
              </a:rPr>
              <a:t>Я получил за это «два».</a:t>
            </a:r>
          </a:p>
          <a:p>
            <a:pPr marL="18288" indent="0">
              <a:buNone/>
            </a:pPr>
            <a:r>
              <a:rPr lang="ru-RU" sz="3600" dirty="0">
                <a:effectLst/>
                <a:latin typeface="Arial Black" panose="020B0A04020102020204" pitchFamily="34" charset="0"/>
              </a:rPr>
              <a:t>Укол я перенёс: у-кол —</a:t>
            </a:r>
          </a:p>
          <a:p>
            <a:pPr marL="18288" indent="0">
              <a:buNone/>
            </a:pPr>
            <a:r>
              <a:rPr lang="ru-RU" sz="3600" dirty="0">
                <a:effectLst/>
                <a:latin typeface="Arial Black" panose="020B0A04020102020204" pitchFamily="34" charset="0"/>
              </a:rPr>
              <a:t>И получил за это «кол».</a:t>
            </a:r>
          </a:p>
          <a:p>
            <a:pPr marL="18288" indent="0">
              <a:buNone/>
            </a:pPr>
            <a:r>
              <a:rPr lang="ru-RU" sz="3600" dirty="0">
                <a:effectLst/>
                <a:latin typeface="Arial Black" panose="020B0A04020102020204" pitchFamily="34" charset="0"/>
              </a:rPr>
              <a:t>Опять я перенёс: о-пять —</a:t>
            </a:r>
          </a:p>
          <a:p>
            <a:pPr marL="18288" indent="0">
              <a:buNone/>
            </a:pPr>
            <a:r>
              <a:rPr lang="ru-RU" sz="3600" dirty="0">
                <a:effectLst/>
                <a:latin typeface="Arial Black" panose="020B0A04020102020204" pitchFamily="34" charset="0"/>
              </a:rPr>
              <a:t>Теперь, наверное, будет «пять».</a:t>
            </a:r>
          </a:p>
          <a:p>
            <a:pPr marL="18288" indent="0" algn="r">
              <a:buNone/>
            </a:pPr>
            <a:r>
              <a:rPr lang="ru-RU" sz="3600" dirty="0">
                <a:effectLst/>
                <a:latin typeface="Arial Black" panose="020B0A04020102020204" pitchFamily="34" charset="0"/>
              </a:rPr>
              <a:t>А. Шибаев</a:t>
            </a:r>
          </a:p>
          <a:p>
            <a:pPr marL="18288" indent="0">
              <a:buNone/>
            </a:pP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3" name="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24528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834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246"/>
    </mc:Choice>
    <mc:Fallback>
      <p:transition spd="slow" advTm="672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  <p14:stopEvt time="67246" objId="3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>
            <a:spLocks noGrp="1"/>
          </p:cNvSpPr>
          <p:nvPr>
            <p:ph idx="1"/>
          </p:nvPr>
        </p:nvSpPr>
        <p:spPr>
          <a:xfrm>
            <a:off x="1115616" y="1870958"/>
            <a:ext cx="6096000" cy="4693294"/>
          </a:xfrm>
        </p:spPr>
        <p:txBody>
          <a:bodyPr>
            <a:normAutofit/>
          </a:bodyPr>
          <a:lstStyle/>
          <a:p>
            <a:pPr marL="18288" lvl="0" indent="0">
              <a:buNone/>
            </a:pPr>
            <a:r>
              <a:rPr lang="ru-RU" sz="4400" dirty="0">
                <a:effectLst/>
                <a:latin typeface="Arial Black" panose="020B0A04020102020204" pitchFamily="34" charset="0"/>
              </a:rPr>
              <a:t>машина</a:t>
            </a:r>
          </a:p>
          <a:p>
            <a:pPr marL="18288" lvl="0" indent="0">
              <a:buNone/>
            </a:pPr>
            <a:r>
              <a:rPr lang="ru-RU" sz="4400" dirty="0">
                <a:effectLst/>
                <a:latin typeface="Arial Black" panose="020B0A04020102020204" pitchFamily="34" charset="0"/>
              </a:rPr>
              <a:t>куст</a:t>
            </a:r>
          </a:p>
          <a:p>
            <a:pPr marL="18288" lvl="0" indent="0">
              <a:buNone/>
            </a:pPr>
            <a:r>
              <a:rPr lang="ru-RU" sz="4400" dirty="0" err="1" smtClean="0">
                <a:effectLst/>
                <a:latin typeface="Arial Black" panose="020B0A04020102020204" pitchFamily="34" charset="0"/>
              </a:rPr>
              <a:t>кдср</a:t>
            </a:r>
            <a:endParaRPr lang="ru-RU" sz="4400" dirty="0" smtClean="0">
              <a:effectLst/>
              <a:latin typeface="Arial Black" panose="020B0A04020102020204" pitchFamily="34" charset="0"/>
            </a:endParaRPr>
          </a:p>
          <a:p>
            <a:pPr marL="18288" lvl="0" indent="0">
              <a:buNone/>
            </a:pPr>
            <a:r>
              <a:rPr lang="ru-RU" sz="4400" dirty="0">
                <a:effectLst/>
                <a:latin typeface="Arial Black" panose="020B0A04020102020204" pitchFamily="34" charset="0"/>
              </a:rPr>
              <a:t>ю</a:t>
            </a:r>
            <a:r>
              <a:rPr lang="ru-RU" sz="4400" dirty="0" smtClean="0">
                <a:effectLst/>
                <a:latin typeface="Arial Black" panose="020B0A04020102020204" pitchFamily="34" charset="0"/>
              </a:rPr>
              <a:t>ла </a:t>
            </a:r>
            <a:endParaRPr lang="ru-RU" sz="4400" dirty="0">
              <a:effectLst/>
              <a:latin typeface="Arial Black" panose="020B0A04020102020204" pitchFamily="34" charset="0"/>
            </a:endParaRPr>
          </a:p>
          <a:p>
            <a:pPr marL="18288" lvl="0" indent="0">
              <a:buNone/>
            </a:pPr>
            <a:r>
              <a:rPr lang="ru-RU" sz="4400" dirty="0">
                <a:effectLst/>
                <a:latin typeface="Arial Black" panose="020B0A04020102020204" pitchFamily="34" charset="0"/>
              </a:rPr>
              <a:t>чайка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544" y="116632"/>
            <a:ext cx="84969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Arial Black" panose="020B0A04020102020204" pitchFamily="34" charset="0"/>
              </a:rPr>
              <a:t>Выбери лишнее слово:</a:t>
            </a:r>
            <a:endParaRPr lang="ru-RU" sz="5400" dirty="0"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4221088"/>
            <a:ext cx="1872208" cy="1440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984717" y="1881925"/>
            <a:ext cx="4968552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ysClr val="windowText" lastClr="000000"/>
                </a:solidFill>
              </a:rPr>
              <a:t>МА-ШИНА ИЛИ МАШИ-НА</a:t>
            </a:r>
            <a:endParaRPr lang="ru-RU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15816" y="2996952"/>
            <a:ext cx="4968552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ysClr val="windowText" lastClr="000000"/>
                </a:solidFill>
              </a:rPr>
              <a:t>НЕЛЬЗЯ ПЕРЕНЕСТИ</a:t>
            </a:r>
            <a:endParaRPr lang="ru-RU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71800" y="4440906"/>
            <a:ext cx="4968552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ysClr val="windowText" lastClr="000000"/>
                </a:solidFill>
              </a:rPr>
              <a:t>НЕЛЬЗЯ ПЕРЕНЕСТИ</a:t>
            </a:r>
            <a:endParaRPr lang="ru-RU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03848" y="5517232"/>
            <a:ext cx="4968552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ysClr val="windowText" lastClr="000000"/>
                </a:solidFill>
              </a:rPr>
              <a:t>ЧАЙ-КА</a:t>
            </a:r>
            <a:endParaRPr lang="ru-RU" sz="2400" b="1" dirty="0">
              <a:solidFill>
                <a:sysClr val="windowText" lastClr="000000"/>
              </a:solidFill>
            </a:endParaRPr>
          </a:p>
        </p:txBody>
      </p:sp>
      <p:pic>
        <p:nvPicPr>
          <p:cNvPr id="3" name="1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18951" y="5960661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24520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913"/>
    </mc:Choice>
    <mc:Fallback>
      <p:transition spd="slow" advTm="1009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0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  <p:bldP spid="2" grpId="0" animBg="1"/>
      <p:bldP spid="8" grpId="0" animBg="1"/>
      <p:bldP spid="9" grpId="0" animBg="1"/>
      <p:bldP spid="10" grpId="0" animBg="1"/>
    </p:bldLst>
  </p:timing>
  <p:extLst>
    <p:ext uri="{E180D4A7-C9FB-4DFB-919C-405C955672EB}">
      <p14:showEvtLst xmlns:p14="http://schemas.microsoft.com/office/powerpoint/2010/main">
        <p14:playEvt time="13548" objId="3"/>
        <p14:stopEvt time="100913" objId="3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Рисунок 5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40" y="980728"/>
            <a:ext cx="8388424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Рисунок 6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40" y="3645024"/>
            <a:ext cx="838842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51520" y="140287"/>
            <a:ext cx="455445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ea typeface="Times New Roman" pitchFamily="18" charset="0"/>
                <a:cs typeface="Times New Roman" pitchFamily="18" charset="0"/>
              </a:rPr>
              <a:t>Упражнение 1  (с. 18)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anose="020B0A04020102020204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1285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96536" y="56444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330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082"/>
    </mc:Choice>
    <mc:Fallback>
      <p:transition spd="slow" advTm="240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  <p14:stopEvt time="24082" objId="4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9314" y="332656"/>
            <a:ext cx="47315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dirty="0">
                <a:latin typeface="Arial Black" panose="020B0A04020102020204" pitchFamily="34" charset="0"/>
                <a:ea typeface="Times New Roman" pitchFamily="18" charset="0"/>
                <a:cs typeface="Times New Roman" pitchFamily="18" charset="0"/>
              </a:rPr>
              <a:t>Упражнение 2 (с.18)</a:t>
            </a:r>
            <a:endParaRPr lang="ru-RU" altLang="ru-RU" sz="4400" dirty="0">
              <a:latin typeface="Arial Black" panose="020B0A04020102020204" pitchFamily="34" charset="0"/>
              <a:cs typeface="Arial" pitchFamily="34" charset="0"/>
            </a:endParaRPr>
          </a:p>
        </p:txBody>
      </p:sp>
      <p:pic>
        <p:nvPicPr>
          <p:cNvPr id="3" name="Рисунок 7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8352928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60765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698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658"/>
    </mc:Choice>
    <mc:Fallback>
      <p:transition spd="slow" advTm="226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  <p14:stopEvt time="22335" objId="4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76672"/>
            <a:ext cx="7543800" cy="914400"/>
          </a:xfrm>
        </p:spPr>
        <p:txBody>
          <a:bodyPr/>
          <a:lstStyle/>
          <a:p>
            <a:r>
              <a:rPr lang="ru-RU" dirty="0" smtClean="0">
                <a:latin typeface="Arial Black" panose="020B0A04020102020204" pitchFamily="34" charset="0"/>
              </a:rPr>
              <a:t>Рефлексия: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4" name="Объект 3" descr="Picture background"/>
          <p:cNvPicPr>
            <a:picLocks noGrp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2" b="5660"/>
          <a:stretch/>
        </p:blipFill>
        <p:spPr bwMode="auto">
          <a:xfrm>
            <a:off x="1115616" y="1412776"/>
            <a:ext cx="6984776" cy="4968552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324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424"/>
    </mc:Choice>
    <mc:Fallback>
      <p:transition spd="slow" advTm="324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4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32424" objId="2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564904"/>
            <a:ext cx="7543800" cy="914400"/>
          </a:xfrm>
        </p:spPr>
        <p:txBody>
          <a:bodyPr/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Спасибо за работу!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3" name="1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52520" y="558924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71155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427"/>
    </mc:Choice>
    <mc:Fallback>
      <p:transition spd="slow" advTm="134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6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  <p:extLst>
    <p:ext uri="{E180D4A7-C9FB-4DFB-919C-405C955672EB}">
      <p14:showEvtLst xmlns:p14="http://schemas.microsoft.com/office/powerpoint/2010/main">
        <p14:playEvt time="5138" objId="3"/>
        <p14:stopEvt time="11176" objId="3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1.6|1.2|0.9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700</TotalTime>
  <Words>149</Words>
  <Application>Microsoft Office PowerPoint</Application>
  <PresentationFormat>Экран (4:3)</PresentationFormat>
  <Paragraphs>39</Paragraphs>
  <Slides>14</Slides>
  <Notes>0</Notes>
  <HiddenSlides>0</HiddenSlides>
  <MMClips>14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Базовая</vt:lpstr>
      <vt:lpstr>Перенос слов</vt:lpstr>
      <vt:lpstr>Высказывание:</vt:lpstr>
      <vt:lpstr>Вставь пропущенные буквы: </vt:lpstr>
      <vt:lpstr>РОМАШКА,  ДОРОГА,  БАБОЧКА,  ГОРОД,  МАШИНА. </vt:lpstr>
      <vt:lpstr>Яма, Юра, ёжик, моя. </vt:lpstr>
      <vt:lpstr>Цель: закрепить полученные знания правила переноса слов</vt:lpstr>
      <vt:lpstr>План: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Рефлексия:</vt:lpstr>
      <vt:lpstr>Спасибо за работу!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Перенос слов</dc:title>
  <dc:creator>Светлана</dc:creator>
  <cp:lastModifiedBy>Светлана</cp:lastModifiedBy>
  <cp:revision>34</cp:revision>
  <dcterms:created xsi:type="dcterms:W3CDTF">2026-01-17T12:22:11Z</dcterms:created>
  <dcterms:modified xsi:type="dcterms:W3CDTF">2026-09-01T15:31:24Z</dcterms:modified>
</cp:coreProperties>
</file>